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9" r:id="rId4"/>
    <p:sldId id="264" r:id="rId5"/>
    <p:sldId id="260" r:id="rId6"/>
    <p:sldId id="267" r:id="rId7"/>
    <p:sldId id="268" r:id="rId8"/>
    <p:sldId id="261" r:id="rId9"/>
    <p:sldId id="263" r:id="rId10"/>
    <p:sldId id="262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54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49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43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4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05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65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60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26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6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21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18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156C1-C4BA-44BB-9388-658DD09CDC7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503FC-A8D7-408B-9B31-E845EED5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43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multiurok.ru/files/foop-i-obnovlennye-fgos-trebovaniia-i-usloviia-izu.html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33"/>
                </a:solidFill>
                <a:effectLst/>
                <a:latin typeface="Arial"/>
                <a:ea typeface="Times New Roman"/>
              </a:rPr>
              <a:t>Разработка и реализация основных образовательных программ (ООП) по математике в соответствии с ФГОС и федеральными основными общеобразовательными программами (ФООП) общего образования</a:t>
            </a:r>
            <a:r>
              <a:rPr lang="ru-RU" dirty="0" smtClean="0">
                <a:solidFill>
                  <a:srgbClr val="333333"/>
                </a:solidFill>
                <a:effectLst/>
                <a:latin typeface="Arial"/>
                <a:ea typeface="Times New Roman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73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i="1" dirty="0">
                <a:solidFill>
                  <a:schemeClr val="tx2"/>
                </a:solidFill>
                <a:latin typeface="Arial"/>
                <a:ea typeface="Times New Roman"/>
                <a:cs typeface="Times New Roman"/>
              </a:rPr>
              <a:t>Критерии уровня изучения </a:t>
            </a:r>
            <a:r>
              <a:rPr lang="ru-RU" sz="4000" b="1" i="1" dirty="0" smtClean="0">
                <a:solidFill>
                  <a:schemeClr val="tx2"/>
                </a:solidFill>
                <a:latin typeface="Arial"/>
                <a:ea typeface="Times New Roman"/>
                <a:cs typeface="Times New Roman"/>
              </a:rPr>
              <a:t>математики</a:t>
            </a:r>
            <a:endParaRPr lang="ru-RU" sz="4000" b="1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8208912" cy="5466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«</a:t>
            </a:r>
            <a:r>
              <a:rPr lang="ru-RU" sz="2400" b="1" i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Концепция развития математического образования в Российской Федерации» определяет три уровня: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 «Математика для жизни»,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 «Математика для прикладного применения в профессии»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24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 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«Творческая математика».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По новому ФГОС к углублённому уровню изучения математики относятся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«Математика для прикладного применения в профессии»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24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 «Творческая математика». </a:t>
            </a:r>
            <a:endParaRPr lang="ru-RU" sz="2400" dirty="0">
              <a:ea typeface="Calibri"/>
              <a:cs typeface="Times New Roman"/>
            </a:endParaRPr>
          </a:p>
          <a:p>
            <a:pPr lvl="0"/>
            <a:r>
              <a:rPr lang="ru-RU" dirty="0" smtClean="0">
                <a:solidFill>
                  <a:srgbClr val="333333"/>
                </a:solidFill>
                <a:latin typeface="Arial"/>
                <a:ea typeface="Times New Roman"/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221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24935" cy="6381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6733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08911" cy="5688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76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604447" cy="61206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13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ru-RU" sz="1800" b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sz="1800" b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</a:br>
            <a:r>
              <a:rPr lang="ru-RU" sz="1800" b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sz="1800" b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</a:br>
            <a:r>
              <a:rPr lang="ru-RU" sz="1800" b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sz="1800" b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</a:br>
            <a:r>
              <a:rPr lang="ru-RU" sz="1800" b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sz="1800" b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</a:br>
            <a:r>
              <a:rPr lang="ru-RU" sz="1800" b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sz="1800" b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</a:br>
            <a:r>
              <a:rPr lang="ru-RU" b="1" i="1" dirty="0" smtClean="0">
                <a:solidFill>
                  <a:schemeClr val="tx2"/>
                </a:solidFill>
                <a:ea typeface="Times New Roman"/>
                <a:cs typeface="Times New Roman" pitchFamily="18" charset="0"/>
              </a:rPr>
              <a:t>Разделы</a:t>
            </a:r>
            <a:br>
              <a:rPr lang="ru-RU" b="1" i="1" dirty="0" smtClean="0">
                <a:solidFill>
                  <a:schemeClr val="tx2"/>
                </a:solidFill>
                <a:ea typeface="Times New Roman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2"/>
                </a:solidFill>
                <a:ea typeface="Times New Roman"/>
                <a:cs typeface="Times New Roman" pitchFamily="18" charset="0"/>
              </a:rPr>
              <a:t> федеральных </a:t>
            </a:r>
            <a:r>
              <a:rPr lang="ru-RU" b="1" i="1" dirty="0">
                <a:solidFill>
                  <a:schemeClr val="tx2"/>
                </a:solidFill>
                <a:ea typeface="Times New Roman"/>
                <a:cs typeface="Times New Roman" pitchFamily="18" charset="0"/>
              </a:rPr>
              <a:t>рабочих </a:t>
            </a:r>
            <a:r>
              <a:rPr lang="ru-RU" b="1" i="1" dirty="0" smtClean="0">
                <a:solidFill>
                  <a:schemeClr val="tx2"/>
                </a:solidFill>
                <a:ea typeface="Times New Roman"/>
                <a:cs typeface="Times New Roman" pitchFamily="18" charset="0"/>
              </a:rPr>
              <a:t>программ</a:t>
            </a:r>
            <a:r>
              <a:rPr lang="ru-RU" sz="2200" b="1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200" b="1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Основой </a:t>
            </a:r>
            <a:r>
              <a:rPr lang="ru-RU" sz="22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для разработки служат обновлённые ФГОС, универсальный кодификатор, разработанный ФИПИ, и поручение Президента </a:t>
            </a:r>
            <a:r>
              <a:rPr lang="ru-RU" sz="22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РФ</a:t>
            </a:r>
            <a: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852936"/>
            <a:ext cx="792088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включают :</a:t>
            </a:r>
          </a:p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пояснительную записку</a:t>
            </a:r>
          </a:p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содержание обучения</a:t>
            </a:r>
          </a:p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планируемые </a:t>
            </a: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результаты освоения </a:t>
            </a: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программы</a:t>
            </a:r>
          </a:p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тематическое планирование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326192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704856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713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>
                <a:solidFill>
                  <a:schemeClr val="tx2"/>
                </a:solidFill>
                <a:ea typeface="Times New Roman"/>
                <a:cs typeface="Times New Roman"/>
              </a:rPr>
              <a:t>Структура рабочих </a:t>
            </a:r>
            <a:r>
              <a:rPr lang="ru-RU" sz="4000" i="1" dirty="0" smtClean="0">
                <a:solidFill>
                  <a:schemeClr val="tx2"/>
                </a:solidFill>
                <a:ea typeface="Times New Roman"/>
                <a:cs typeface="Times New Roman"/>
              </a:rPr>
              <a:t>программ</a:t>
            </a:r>
            <a:endParaRPr lang="ru-RU" sz="40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108639"/>
            <a:ext cx="8352928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должна быть </a:t>
            </a: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трёхкомпонентной:</a:t>
            </a: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- содержание </a:t>
            </a:r>
            <a:r>
              <a:rPr lang="ru-RU" sz="28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учебного </a:t>
            </a: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предмета </a:t>
            </a:r>
            <a:r>
              <a:rPr lang="ru-RU" sz="2800" i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(математика)</a:t>
            </a: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 - содержание учебного курса,  </a:t>
            </a:r>
          </a:p>
          <a:p>
            <a:pPr lvl="1">
              <a:lnSpc>
                <a:spcPct val="115000"/>
              </a:lnSpc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распределённое </a:t>
            </a:r>
            <a:r>
              <a:rPr lang="ru-RU" sz="28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по классам (годам) </a:t>
            </a: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обучения </a:t>
            </a: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-    </a:t>
            </a:r>
            <a:r>
              <a:rPr lang="ru-RU" sz="28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планируемые результаты освоения учебного предмета, учебного </a:t>
            </a: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курса</a:t>
            </a:r>
            <a:endParaRPr lang="ru-RU" sz="28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8697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52927" cy="6192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3911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280919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654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Структура учебного предмета «Математика»</a:t>
            </a:r>
            <a:r>
              <a:rPr lang="ru-RU" sz="18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267913"/>
            <a:ext cx="4572000" cy="2301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В </a:t>
            </a:r>
            <a:r>
              <a:rPr lang="ru-RU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основной школе он состоит из четырёх курсов</a:t>
            </a:r>
            <a:r>
              <a:rPr lang="ru-RU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:</a:t>
            </a:r>
          </a:p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«математика» (5–6 классы), </a:t>
            </a:r>
            <a:endParaRPr lang="ru-RU" dirty="0" smtClean="0">
              <a:solidFill>
                <a:srgbClr val="333333"/>
              </a:solidFill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«</a:t>
            </a:r>
            <a:r>
              <a:rPr lang="ru-RU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алгебра» (7–9 классы), </a:t>
            </a:r>
            <a:endParaRPr lang="ru-RU" dirty="0" smtClean="0">
              <a:solidFill>
                <a:srgbClr val="333333"/>
              </a:solidFill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«</a:t>
            </a:r>
            <a:r>
              <a:rPr lang="ru-RU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геометрия» (7–9 классы) </a:t>
            </a:r>
            <a:endParaRPr lang="ru-RU" dirty="0" smtClean="0">
              <a:solidFill>
                <a:srgbClr val="333333"/>
              </a:solidFill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«вероятность и статистика» (7–9 классы). </a:t>
            </a:r>
            <a:r>
              <a:rPr lang="ru-RU" dirty="0">
                <a:solidFill>
                  <a:srgbClr val="0000FF"/>
                </a:solidFill>
                <a:latin typeface="Arial"/>
                <a:ea typeface="Times New Roman"/>
                <a:cs typeface="Times New Roman"/>
                <a:hlinkClick r:id="rId2"/>
              </a:rPr>
              <a:t>3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4" name="Рисунок 3" descr="Picture backgroun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280919" cy="53239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4118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i="1" dirty="0">
                <a:solidFill>
                  <a:schemeClr val="tx2"/>
                </a:solidFill>
                <a:ea typeface="Times New Roman"/>
                <a:cs typeface="Times New Roman"/>
              </a:rPr>
              <a:t>Структура учебного предмета «Математика</a:t>
            </a:r>
            <a:r>
              <a:rPr lang="ru-RU" sz="4000" b="1" i="1" dirty="0" smtClean="0">
                <a:solidFill>
                  <a:schemeClr val="tx2"/>
                </a:solidFill>
                <a:ea typeface="Times New Roman"/>
                <a:cs typeface="Times New Roman"/>
              </a:rPr>
              <a:t>»</a:t>
            </a:r>
            <a:endParaRPr lang="ru-RU" sz="4000" i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267913"/>
            <a:ext cx="7416824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 «математика» (5–6 классы)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 «алгебра» (7–9 классы)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«геометрия» (7–9 классы)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«вероятность и статистика» (7–9 классы)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«алгебра и начала математического анализа» (10-11 классы)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«г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еометрия» (10-11 классы) 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«вероятность и статистика» </a:t>
            </a:r>
            <a:r>
              <a:rPr lang="ru-RU" sz="2800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(10–11 классы)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80355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237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Разработка и реализация основных образовательных программ (ООП) по математике в соответствии с ФГОС и федеральными основными общеобразовательными программами (ФООП) общего образования </vt:lpstr>
      <vt:lpstr>Презентация PowerPoint</vt:lpstr>
      <vt:lpstr>     Разделы  федеральных рабочих программ  Основой для разработки служат обновлённые ФГОС, универсальный кодификатор, разработанный ФИПИ, и поручение Президента РФ </vt:lpstr>
      <vt:lpstr>Презентация PowerPoint</vt:lpstr>
      <vt:lpstr>Структура рабочих программ</vt:lpstr>
      <vt:lpstr>Презентация PowerPoint</vt:lpstr>
      <vt:lpstr>Презентация PowerPoint</vt:lpstr>
      <vt:lpstr>Структура учебного предмета «Математика».</vt:lpstr>
      <vt:lpstr>Структура учебного предмета «Математика»</vt:lpstr>
      <vt:lpstr>Критерии уровня изучения математики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 реализация основных образовательных программ (ООП) по математике в соответствии с ФГОС и федеральными основными общеобразовательными программами (ФООП) общего образования </dc:title>
  <dc:creator>Директор</dc:creator>
  <cp:lastModifiedBy>Директор</cp:lastModifiedBy>
  <cp:revision>12</cp:revision>
  <dcterms:created xsi:type="dcterms:W3CDTF">2024-10-15T02:07:19Z</dcterms:created>
  <dcterms:modified xsi:type="dcterms:W3CDTF">2024-10-15T14:02:31Z</dcterms:modified>
</cp:coreProperties>
</file>